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sba.my1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6093335/" TargetMode="External"/><Relationship Id="rId3" Type="http://schemas.openxmlformats.org/officeDocument/2006/relationships/hyperlink" Target="https://pubmed.ncbi.nlm.nih.gov/15845583/" TargetMode="External"/><Relationship Id="rId7" Type="http://schemas.openxmlformats.org/officeDocument/2006/relationships/hyperlink" Target="https://pubmed.ncbi.nlm.nih.gov/20635206/" TargetMode="External"/><Relationship Id="rId2" Type="http://schemas.openxmlformats.org/officeDocument/2006/relationships/hyperlink" Target="https://pubmed.ncbi.nlm.nih.gov/15007179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ubmed.ncbi.nlm.nih.gov/11265811/" TargetMode="External"/><Relationship Id="rId5" Type="http://schemas.openxmlformats.org/officeDocument/2006/relationships/hyperlink" Target="https://pubmed.ncbi.nlm.nih.gov/11698583/" TargetMode="External"/><Relationship Id="rId10" Type="http://schemas.openxmlformats.org/officeDocument/2006/relationships/hyperlink" Target="https://pubmed.ncbi.nlm.nih.gov/11074156/" TargetMode="External"/><Relationship Id="rId4" Type="http://schemas.openxmlformats.org/officeDocument/2006/relationships/hyperlink" Target="https://pubmed.ncbi.nlm.nih.gov/12403007/" TargetMode="External"/><Relationship Id="rId9" Type="http://schemas.openxmlformats.org/officeDocument/2006/relationships/hyperlink" Target="https://pubmed.ncbi.nlm.nih.gov/1097431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272" y="1988840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Patch-clamp </a:t>
            </a:r>
            <a:r>
              <a:rPr lang="ru-RU" sz="2800" b="1" dirty="0" smtClean="0">
                <a:solidFill>
                  <a:srgbClr val="C00000"/>
                </a:solidFill>
              </a:rPr>
              <a:t>как доклинический метод исследования лекарственных препаратов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220" y="33265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Автономная некоммерческая организация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Центр социально-бытовой адаптации «Альянс» 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7890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Касьянов Александр Михайлович, к.б.н.</a:t>
            </a:r>
          </a:p>
          <a:p>
            <a:pPr algn="ctr"/>
            <a:r>
              <a:rPr lang="ru-RU" sz="1400" dirty="0" smtClean="0"/>
              <a:t>директор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87560" y="602442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7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548680"/>
            <a:ext cx="7488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Автономная некоммерческая организация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Центр социально-бытовой адаптации «Альянс»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АНО ЦСБА «Альянс»)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613340,</a:t>
            </a:r>
          </a:p>
          <a:p>
            <a:r>
              <a:rPr lang="ru-RU" dirty="0"/>
              <a:t>Кировская область, г. Советск,</a:t>
            </a:r>
          </a:p>
          <a:p>
            <a:r>
              <a:rPr lang="ru-RU" dirty="0"/>
              <a:t>ул. Ленина, д. 31, офис 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сайт: </a:t>
            </a:r>
            <a:r>
              <a:rPr lang="ru-RU" u="sng" dirty="0">
                <a:hlinkClick r:id="rId2"/>
              </a:rPr>
              <a:t>https://csba.my1.ru/</a:t>
            </a:r>
            <a:endParaRPr lang="ru-RU" dirty="0"/>
          </a:p>
          <a:p>
            <a:r>
              <a:rPr lang="ru-RU" dirty="0"/>
              <a:t>эл. адрес: csba2024@yandex.ru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ОГРН 1244300000955;</a:t>
            </a:r>
          </a:p>
          <a:p>
            <a:r>
              <a:rPr lang="ru-RU" dirty="0"/>
              <a:t>ИНН 4330009182;</a:t>
            </a:r>
          </a:p>
          <a:p>
            <a:r>
              <a:rPr lang="ru-RU" dirty="0"/>
              <a:t>КПП </a:t>
            </a:r>
            <a:r>
              <a:rPr lang="ru-RU" dirty="0" smtClean="0"/>
              <a:t>433001001</a:t>
            </a:r>
          </a:p>
          <a:p>
            <a:endParaRPr lang="ru-RU" dirty="0"/>
          </a:p>
          <a:p>
            <a:r>
              <a:rPr lang="ru-RU" dirty="0"/>
              <a:t>Директор   АНО ЦСБА «Альянс»</a:t>
            </a:r>
          </a:p>
          <a:p>
            <a:r>
              <a:rPr lang="ru-RU" b="1" dirty="0"/>
              <a:t>Касьянов Александр Михайлович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Тел: 8-922-96-23-191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94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754" y="54868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вывода на рынок нового лекарственного препарата включает в себя: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817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Доклинические исследования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1481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линические исследования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23828" y="2445313"/>
            <a:ext cx="190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 vivo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Мыши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Крысы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Свиньи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Обезьяны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445313"/>
            <a:ext cx="2340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 vitro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Культура клеток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Культура тканей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Срезы тканей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2057816"/>
            <a:ext cx="432048" cy="38749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71800" y="2057816"/>
            <a:ext cx="288032" cy="387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низ стрелка 14"/>
          <p:cNvSpPr/>
          <p:nvPr/>
        </p:nvSpPr>
        <p:spPr>
          <a:xfrm>
            <a:off x="1349642" y="3955289"/>
            <a:ext cx="2016224" cy="62583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067944" y="1690168"/>
            <a:ext cx="864096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627784" y="918012"/>
            <a:ext cx="0" cy="56374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2206052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Включает испытания  </a:t>
            </a:r>
            <a:r>
              <a:rPr lang="en-US" dirty="0" smtClean="0"/>
              <a:t>I-III </a:t>
            </a:r>
            <a:r>
              <a:rPr lang="ru-RU" dirty="0" smtClean="0"/>
              <a:t>фазы 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588224" y="1851084"/>
            <a:ext cx="0" cy="35496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85643" y="2575384"/>
            <a:ext cx="0" cy="35496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52120" y="29969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Минздрав России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868144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588224" y="3414809"/>
            <a:ext cx="0" cy="35496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9532" y="5013176"/>
            <a:ext cx="8388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Весь процесс от доклинических исследований до одобрения лекарства занимает более 10 лет. </a:t>
            </a:r>
          </a:p>
          <a:p>
            <a:r>
              <a:rPr lang="ru-RU" dirty="0" smtClean="0"/>
              <a:t>Только 10 % лекарственных разработок проходят все </a:t>
            </a:r>
            <a:r>
              <a:rPr lang="en-US" dirty="0" smtClean="0"/>
              <a:t>III </a:t>
            </a:r>
            <a:r>
              <a:rPr lang="ru-RU" dirty="0" smtClean="0"/>
              <a:t>фазы клинических исследований.</a:t>
            </a:r>
          </a:p>
          <a:p>
            <a:r>
              <a:rPr lang="ru-RU" dirty="0" smtClean="0"/>
              <a:t>Стоимость затрат на новый препарат составляет от 50 до 100 миллионов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78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725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Для </a:t>
            </a:r>
            <a:r>
              <a:rPr lang="en-US" sz="3600" b="1" u="sng" dirty="0" smtClean="0">
                <a:solidFill>
                  <a:srgbClr val="FF0000"/>
                </a:solidFill>
              </a:rPr>
              <a:t>in vitro</a:t>
            </a:r>
            <a:r>
              <a:rPr lang="ru-RU" sz="3600" b="1" u="sng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экспериментов используют: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4" y="1476968"/>
            <a:ext cx="3700686" cy="20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68278"/>
            <a:ext cx="3226346" cy="211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19519"/>
            <a:ext cx="3213348" cy="24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9085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Культуры клеток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9513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Культуры тканей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58394" y="3861048"/>
            <a:ext cx="17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Срезы тканей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7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1" y="4028533"/>
            <a:ext cx="4026743" cy="241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0" y="1360934"/>
            <a:ext cx="45339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181926" y="1432942"/>
            <a:ext cx="576064" cy="7200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181926" y="1576958"/>
            <a:ext cx="792088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649978" y="1216918"/>
            <a:ext cx="5400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90038" y="1216918"/>
            <a:ext cx="501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rot="5400000">
            <a:off x="4691490" y="1020198"/>
            <a:ext cx="434652" cy="39604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>
            <a:stCxn id="18" idx="0"/>
          </p:cNvCxnSpPr>
          <p:nvPr/>
        </p:nvCxnSpPr>
        <p:spPr>
          <a:xfrm flipV="1">
            <a:off x="5106838" y="1216918"/>
            <a:ext cx="307336" cy="1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414174" y="100089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464260" y="100089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7590" y="127258"/>
            <a:ext cx="875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электрофизиологии часто используют нейронную ткань, так как на нейронах можно регистрировать потенциалы покоя и потенциалы действия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33" y="2445600"/>
            <a:ext cx="29876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424540" y="2441329"/>
            <a:ext cx="0" cy="1705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2320438" y="2361819"/>
            <a:ext cx="195583" cy="19558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323401" y="4088866"/>
            <a:ext cx="195583" cy="19558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2564159" y="3429000"/>
            <a:ext cx="432048" cy="216024"/>
          </a:xfrm>
          <a:prstGeom prst="bentConnector3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>
            <a:off x="2852192" y="3424362"/>
            <a:ext cx="351656" cy="216024"/>
          </a:xfrm>
          <a:prstGeom prst="bentConnector3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768" y="3424362"/>
            <a:ext cx="239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Нанесение стимула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123728" y="3640387"/>
            <a:ext cx="19671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84168" y="1414994"/>
            <a:ext cx="2398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То, что мы видим на экране монитора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084168" y="1185560"/>
            <a:ext cx="720080" cy="28338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804248" y="2061325"/>
            <a:ext cx="0" cy="2616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4048" y="5589239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Чем больше активировано аксонов, тем больше изменяется потенциал покоя, что в конечном итоге ведёт к потенциалу действия в регистрируемом нейроне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36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6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Patch-clamp </a:t>
            </a:r>
            <a:r>
              <a:rPr lang="ru-RU" b="1" dirty="0" smtClean="0"/>
              <a:t>как доклинический метод исследования лекарственных препаратов, воздействующих на каналы на теле клетки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62925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445224"/>
            <a:ext cx="280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Добавляется лекарственный препарат </a:t>
            </a:r>
            <a:r>
              <a:rPr lang="ru-RU" sz="1600" b="1" dirty="0" smtClean="0">
                <a:solidFill>
                  <a:srgbClr val="C00000"/>
                </a:solidFill>
              </a:rPr>
              <a:t>в электрод </a:t>
            </a:r>
            <a:r>
              <a:rPr lang="ru-RU" sz="1600" b="1" dirty="0" smtClean="0">
                <a:solidFill>
                  <a:srgbClr val="C00000"/>
                </a:solidFill>
              </a:rPr>
              <a:t>и исследуются токи через канал, находящийся в электроде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5435853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Отрывается часть мембраны с каналом от клетки. </a:t>
            </a:r>
            <a:r>
              <a:rPr lang="ru-RU" sz="1600" b="1" dirty="0">
                <a:solidFill>
                  <a:srgbClr val="C00000"/>
                </a:solidFill>
              </a:rPr>
              <a:t>Л</a:t>
            </a:r>
            <a:r>
              <a:rPr lang="ru-RU" sz="1600" b="1" dirty="0" smtClean="0">
                <a:solidFill>
                  <a:srgbClr val="C00000"/>
                </a:solidFill>
              </a:rPr>
              <a:t>екарственные препараты добавляются в проточную систему.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5435853"/>
            <a:ext cx="2809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Отрывается часть мембраны внутри электрода. </a:t>
            </a:r>
            <a:r>
              <a:rPr lang="ru-RU" sz="1600" b="1" dirty="0">
                <a:solidFill>
                  <a:srgbClr val="C00000"/>
                </a:solidFill>
              </a:rPr>
              <a:t>Л</a:t>
            </a:r>
            <a:r>
              <a:rPr lang="ru-RU" sz="1600" b="1" dirty="0" smtClean="0">
                <a:solidFill>
                  <a:srgbClr val="C00000"/>
                </a:solidFill>
              </a:rPr>
              <a:t>екарственные препараты добавляются в проточную систему.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Срез </a:t>
            </a:r>
            <a:r>
              <a:rPr lang="ru-RU" sz="2400" b="1" dirty="0" err="1" smtClean="0"/>
              <a:t>гиппокампа</a:t>
            </a:r>
            <a:r>
              <a:rPr lang="ru-RU" sz="2400" b="1" dirty="0" smtClean="0"/>
              <a:t> под микроскопом </a:t>
            </a:r>
            <a:endParaRPr lang="ru-RU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5"/>
            <a:ext cx="616063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755576" y="3645024"/>
            <a:ext cx="3600400" cy="12961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715" y="4957042"/>
            <a:ext cx="110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Электрод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782006" y="2060848"/>
            <a:ext cx="3318386" cy="7273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00129" y="167727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Нейрон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6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Электрофизиологическая установка для исследования лекарственных препаратов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29" y="1926124"/>
            <a:ext cx="5789887" cy="37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259632" y="1854116"/>
            <a:ext cx="1224136" cy="7920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554" y="1494076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Усилитель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96415" y="2898232"/>
            <a:ext cx="827313" cy="3960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4593" y="2323038"/>
            <a:ext cx="1609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Программное </a:t>
            </a:r>
          </a:p>
          <a:p>
            <a:r>
              <a:rPr lang="ru-RU" dirty="0" smtClean="0"/>
              <a:t>обеспечение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459883" y="3915135"/>
            <a:ext cx="252028" cy="18994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88151" y="5735397"/>
            <a:ext cx="13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Микроскоп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4932040" y="4121030"/>
            <a:ext cx="1872208" cy="19095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847" y="5909355"/>
            <a:ext cx="267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Анти вибрационный стол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283968" y="1678742"/>
            <a:ext cx="0" cy="5449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27784" y="1268760"/>
            <a:ext cx="343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Защитная сетка против эл. помех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923928" y="1854116"/>
            <a:ext cx="1656919" cy="14998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01494" y="1638092"/>
            <a:ext cx="26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Регистрационная камера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2235004" y="4169411"/>
            <a:ext cx="680812" cy="21092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888276" y="6278687"/>
            <a:ext cx="2734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Блок </a:t>
            </a:r>
            <a:r>
              <a:rPr lang="ru-RU" dirty="0" err="1" smtClean="0"/>
              <a:t>термостабилизации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1043608" y="3353978"/>
            <a:ext cx="2105761" cy="5611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898" y="3836362"/>
            <a:ext cx="1813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Система подачи </a:t>
            </a:r>
          </a:p>
          <a:p>
            <a:pPr algn="ctr"/>
            <a:r>
              <a:rPr lang="ru-RU" dirty="0" smtClean="0"/>
              <a:t>жидкости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103581" y="2323038"/>
            <a:ext cx="1764563" cy="13109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36245" y="2095840"/>
            <a:ext cx="1668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Манипуляторы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939461" y="4009935"/>
            <a:ext cx="1149659" cy="12141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1867" y="5224049"/>
            <a:ext cx="133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Стимулятор</a:t>
            </a:r>
            <a:endParaRPr lang="ru-RU" dirty="0"/>
          </a:p>
        </p:txBody>
      </p:sp>
      <p:cxnSp>
        <p:nvCxnSpPr>
          <p:cNvPr id="42" name="Прямая со стрелкой 41"/>
          <p:cNvCxnSpPr/>
          <p:nvPr/>
        </p:nvCxnSpPr>
        <p:spPr>
          <a:xfrm flipH="1">
            <a:off x="6063150" y="2898232"/>
            <a:ext cx="525074" cy="72662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409019" y="2530514"/>
            <a:ext cx="22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Вытяжка электродов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517593" y="3076878"/>
            <a:ext cx="1103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Карбоген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740352" y="3565281"/>
            <a:ext cx="116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Вибротом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8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4624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Электрофизиологическая установка для исследования лекарственных препаратов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9" y="1052736"/>
            <a:ext cx="864991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7544" y="6351711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Примерная цена установки – 10 миллионов рублей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826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Публикации </a:t>
            </a:r>
            <a:r>
              <a:rPr lang="ru-RU" b="1" u="sng" dirty="0" smtClean="0">
                <a:solidFill>
                  <a:srgbClr val="C00000"/>
                </a:solidFill>
              </a:rPr>
              <a:t>Касьянова А.М. </a:t>
            </a:r>
            <a:r>
              <a:rPr lang="ru-RU" b="1" dirty="0" smtClean="0">
                <a:solidFill>
                  <a:srgbClr val="C00000"/>
                </a:solidFill>
              </a:rPr>
              <a:t>по теме электрофизиология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85782"/>
            <a:ext cx="7344816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>
                <a:hlinkClick r:id="rId2"/>
              </a:rPr>
              <a:t/>
            </a:r>
            <a:br>
              <a:rPr lang="en-US" sz="1100" u="sng" dirty="0">
                <a:hlinkClick r:id="rId2"/>
              </a:rPr>
            </a:br>
            <a:r>
              <a:rPr lang="en-US" sz="1100" b="1" dirty="0" smtClean="0"/>
              <a:t>Kasyanov </a:t>
            </a:r>
            <a:r>
              <a:rPr lang="en-US" sz="1100" b="1" dirty="0"/>
              <a:t>AM</a:t>
            </a:r>
            <a:r>
              <a:rPr lang="en-US" sz="1100" dirty="0"/>
              <a:t>, </a:t>
            </a:r>
            <a:r>
              <a:rPr lang="en-US" sz="1100" dirty="0" err="1"/>
              <a:t>Safiulina</a:t>
            </a:r>
            <a:r>
              <a:rPr lang="en-US" sz="1100" dirty="0"/>
              <a:t> VF, </a:t>
            </a:r>
            <a:r>
              <a:rPr lang="en-US" sz="1100" dirty="0" err="1"/>
              <a:t>Voronin</a:t>
            </a:r>
            <a:r>
              <a:rPr lang="en-US" sz="1100" dirty="0"/>
              <a:t> LL, </a:t>
            </a:r>
            <a:r>
              <a:rPr lang="en-US" sz="1100" dirty="0" smtClean="0"/>
              <a:t>Cherubini E.</a:t>
            </a:r>
            <a:endParaRPr lang="en-US" sz="1100" dirty="0"/>
          </a:p>
          <a:p>
            <a:r>
              <a:rPr lang="en-US" sz="1100" u="sng" dirty="0">
                <a:hlinkClick r:id="rId2"/>
              </a:rPr>
              <a:t>GABA-mediated giant depolarizing potentials as coincidence detectors for enhancing synaptic efficacy in the developing hippocampus</a:t>
            </a:r>
            <a:r>
              <a:rPr lang="en-US" sz="1100" u="sng" dirty="0" smtClean="0">
                <a:hlinkClick r:id="rId2"/>
              </a:rPr>
              <a:t>.</a:t>
            </a:r>
            <a:r>
              <a:rPr lang="en-US" sz="1100" dirty="0"/>
              <a:t> </a:t>
            </a:r>
            <a:r>
              <a:rPr lang="en-US" sz="1100" dirty="0" err="1" smtClean="0"/>
              <a:t>Proc</a:t>
            </a:r>
            <a:r>
              <a:rPr lang="en-US" sz="1100" dirty="0" smtClean="0"/>
              <a:t> </a:t>
            </a:r>
            <a:r>
              <a:rPr lang="en-US" sz="1100" dirty="0" err="1"/>
              <a:t>Natl</a:t>
            </a:r>
            <a:r>
              <a:rPr lang="en-US" sz="1100" dirty="0"/>
              <a:t> </a:t>
            </a:r>
            <a:r>
              <a:rPr lang="en-US" sz="1100" dirty="0" err="1"/>
              <a:t>Acad</a:t>
            </a:r>
            <a:r>
              <a:rPr lang="en-US" sz="1100" dirty="0"/>
              <a:t> </a:t>
            </a:r>
            <a:r>
              <a:rPr lang="en-US" sz="1100" dirty="0" err="1"/>
              <a:t>Sci</a:t>
            </a:r>
            <a:r>
              <a:rPr lang="en-US" sz="1100" dirty="0"/>
              <a:t> U S A. 2004 Mar 16;101(11):3967-72.</a:t>
            </a:r>
            <a:endParaRPr lang="ru-RU" sz="1100" u="sng" dirty="0"/>
          </a:p>
          <a:p>
            <a:endParaRPr lang="ru-RU" sz="1100" dirty="0" smtClean="0"/>
          </a:p>
          <a:p>
            <a:r>
              <a:rPr lang="en-US" sz="1100" dirty="0"/>
              <a:t> </a:t>
            </a:r>
            <a:r>
              <a:rPr lang="en-US" sz="1100" dirty="0" err="1" smtClean="0"/>
              <a:t>Safiulina</a:t>
            </a:r>
            <a:r>
              <a:rPr lang="en-US" sz="1100" dirty="0" smtClean="0"/>
              <a:t> </a:t>
            </a:r>
            <a:r>
              <a:rPr lang="en-US" sz="1100" dirty="0"/>
              <a:t>VF, </a:t>
            </a:r>
            <a:r>
              <a:rPr lang="en-US" sz="1100" b="1" dirty="0"/>
              <a:t>Kasyanov AM</a:t>
            </a:r>
            <a:r>
              <a:rPr lang="en-US" sz="1100" dirty="0"/>
              <a:t>, </a:t>
            </a:r>
            <a:r>
              <a:rPr lang="en-US" sz="1100" dirty="0" err="1"/>
              <a:t>Sokolova</a:t>
            </a:r>
            <a:r>
              <a:rPr lang="en-US" sz="1100" dirty="0"/>
              <a:t> E, Cherubini E, </a:t>
            </a:r>
            <a:r>
              <a:rPr lang="en-US" sz="1100" dirty="0" err="1"/>
              <a:t>Giniatullin</a:t>
            </a:r>
            <a:r>
              <a:rPr lang="en-US" sz="1100" dirty="0"/>
              <a:t> R</a:t>
            </a:r>
            <a:r>
              <a:rPr lang="en-US" sz="1100" dirty="0" smtClean="0"/>
              <a:t>.</a:t>
            </a:r>
            <a:endParaRPr lang="en-US" sz="1100" dirty="0"/>
          </a:p>
          <a:p>
            <a:r>
              <a:rPr lang="en-US" sz="1100" u="sng" dirty="0">
                <a:hlinkClick r:id="rId3"/>
              </a:rPr>
              <a:t>ATP contributes to the generation of network-driven giant depolarizing potentials in the neonatal rat hippocampus.</a:t>
            </a:r>
            <a:endParaRPr lang="ru-RU" sz="1100" dirty="0" smtClean="0"/>
          </a:p>
          <a:p>
            <a:r>
              <a:rPr lang="en-US" sz="1100" dirty="0"/>
              <a:t>J Physiol. 2005 Jun 15;565(</a:t>
            </a:r>
            <a:r>
              <a:rPr lang="en-US" sz="1100" dirty="0" err="1"/>
              <a:t>Pt</a:t>
            </a:r>
            <a:r>
              <a:rPr lang="en-US" sz="1100" dirty="0"/>
              <a:t> 3):981-92</a:t>
            </a:r>
            <a:endParaRPr lang="ru-RU" sz="1100" u="sng" dirty="0">
              <a:hlinkClick r:id="rId4"/>
            </a:endParaRPr>
          </a:p>
          <a:p>
            <a:endParaRPr lang="ru-RU" sz="1100" u="sng" dirty="0" smtClean="0">
              <a:hlinkClick r:id="rId4"/>
            </a:endParaRPr>
          </a:p>
          <a:p>
            <a:r>
              <a:rPr lang="en-US" sz="1100" dirty="0" err="1"/>
              <a:t>Gasparini</a:t>
            </a:r>
            <a:r>
              <a:rPr lang="en-US" sz="1100" dirty="0"/>
              <a:t> S, </a:t>
            </a:r>
            <a:r>
              <a:rPr lang="en-US" sz="1100" b="1" dirty="0"/>
              <a:t>Kasyanov AM</a:t>
            </a:r>
            <a:r>
              <a:rPr lang="en-US" sz="1100" dirty="0"/>
              <a:t>, </a:t>
            </a:r>
            <a:r>
              <a:rPr lang="en-US" sz="1100" dirty="0" err="1"/>
              <a:t>Pietrobon</a:t>
            </a:r>
            <a:r>
              <a:rPr lang="en-US" sz="1100" dirty="0"/>
              <a:t> D, </a:t>
            </a:r>
            <a:r>
              <a:rPr lang="en-US" sz="1100" dirty="0" err="1"/>
              <a:t>Voronin</a:t>
            </a:r>
            <a:r>
              <a:rPr lang="en-US" sz="1100" dirty="0"/>
              <a:t> LL, Cherubini E.</a:t>
            </a:r>
            <a:endParaRPr lang="ru-RU" sz="1100" u="sng" dirty="0">
              <a:hlinkClick r:id="rId4"/>
            </a:endParaRPr>
          </a:p>
          <a:p>
            <a:r>
              <a:rPr lang="en-US" sz="1100" u="sng" dirty="0">
                <a:hlinkClick r:id="rId5"/>
              </a:rPr>
              <a:t>Presynaptic R-type calcium channels contribute to fast excitatory synaptic transmission in the rat hippocampus.</a:t>
            </a:r>
            <a:endParaRPr lang="ru-RU" sz="1100" u="sng" dirty="0" smtClean="0">
              <a:hlinkClick r:id="rId4"/>
            </a:endParaRPr>
          </a:p>
          <a:p>
            <a:r>
              <a:rPr lang="en-US" sz="1100" dirty="0"/>
              <a:t>J </a:t>
            </a:r>
            <a:r>
              <a:rPr lang="en-US" sz="1100" dirty="0" err="1"/>
              <a:t>Neurosci</a:t>
            </a:r>
            <a:r>
              <a:rPr lang="en-US" sz="1100" dirty="0"/>
              <a:t>. 2001 Nov 15;21(22):8715-21.</a:t>
            </a:r>
            <a:endParaRPr lang="ru-RU" sz="1100" u="sng" dirty="0">
              <a:hlinkClick r:id="rId4"/>
            </a:endParaRPr>
          </a:p>
          <a:p>
            <a:endParaRPr lang="ru-RU" sz="1100" u="sng" dirty="0" smtClean="0">
              <a:hlinkClick r:id="rId4"/>
            </a:endParaRPr>
          </a:p>
          <a:p>
            <a:r>
              <a:rPr lang="en-US" sz="1100" dirty="0" err="1"/>
              <a:t>Ezrokhi</a:t>
            </a:r>
            <a:r>
              <a:rPr lang="en-US" sz="1100" dirty="0"/>
              <a:t> VL</a:t>
            </a:r>
            <a:r>
              <a:rPr lang="en-US" sz="1100" dirty="0" smtClean="0"/>
              <a:t>,</a:t>
            </a:r>
            <a:r>
              <a:rPr lang="ru-RU" sz="1100" dirty="0" smtClean="0"/>
              <a:t> </a:t>
            </a:r>
            <a:r>
              <a:rPr lang="en-US" sz="1100" b="1" dirty="0" err="1" smtClean="0"/>
              <a:t>Kas'yanov</a:t>
            </a:r>
            <a:r>
              <a:rPr lang="en-US" sz="1100" b="1" dirty="0" smtClean="0"/>
              <a:t> </a:t>
            </a:r>
            <a:r>
              <a:rPr lang="en-US" sz="1100" b="1" dirty="0"/>
              <a:t>AM</a:t>
            </a:r>
            <a:r>
              <a:rPr lang="en-US" sz="1100" dirty="0"/>
              <a:t>, </a:t>
            </a:r>
            <a:r>
              <a:rPr lang="en-US" sz="1100" dirty="0" err="1"/>
              <a:t>Markevich</a:t>
            </a:r>
            <a:r>
              <a:rPr lang="en-US" sz="1100" dirty="0"/>
              <a:t> VA, </a:t>
            </a:r>
            <a:r>
              <a:rPr lang="en-US" sz="1100" dirty="0" err="1"/>
              <a:t>Balaban</a:t>
            </a:r>
            <a:r>
              <a:rPr lang="en-US" sz="1100" dirty="0"/>
              <a:t> PM.</a:t>
            </a:r>
            <a:endParaRPr lang="ru-RU" sz="1100" u="sng" dirty="0">
              <a:hlinkClick r:id="rId4"/>
            </a:endParaRPr>
          </a:p>
          <a:p>
            <a:r>
              <a:rPr lang="en-US" sz="1100" u="sng" dirty="0">
                <a:hlinkClick r:id="rId6"/>
              </a:rPr>
              <a:t>Reverberation of excitation in living "hippocampal formation-</a:t>
            </a:r>
            <a:r>
              <a:rPr lang="en-US" sz="1100" u="sng" dirty="0" err="1">
                <a:hlinkClick r:id="rId6"/>
              </a:rPr>
              <a:t>entorhinal</a:t>
            </a:r>
            <a:r>
              <a:rPr lang="en-US" sz="1100" u="sng" dirty="0">
                <a:hlinkClick r:id="rId6"/>
              </a:rPr>
              <a:t> cortex" slices from rats. Optical recording.</a:t>
            </a:r>
            <a:endParaRPr lang="ru-RU" sz="1100" u="sng" dirty="0" smtClean="0">
              <a:hlinkClick r:id="rId4"/>
            </a:endParaRPr>
          </a:p>
          <a:p>
            <a:r>
              <a:rPr lang="en-US" sz="1100" dirty="0" err="1"/>
              <a:t>Neurosci</a:t>
            </a:r>
            <a:r>
              <a:rPr lang="en-US" sz="1100" dirty="0"/>
              <a:t> </a:t>
            </a:r>
            <a:r>
              <a:rPr lang="en-US" sz="1100" dirty="0" err="1"/>
              <a:t>Behav</a:t>
            </a:r>
            <a:r>
              <a:rPr lang="en-US" sz="1100" dirty="0"/>
              <a:t> Physiol. 2001 Jan-Feb;31(1):31-7.</a:t>
            </a:r>
            <a:endParaRPr lang="ru-RU" sz="1100" dirty="0" smtClean="0"/>
          </a:p>
          <a:p>
            <a:endParaRPr lang="ru-RU" sz="1100" dirty="0" smtClean="0"/>
          </a:p>
          <a:p>
            <a:r>
              <a:rPr lang="en-US" sz="1100" b="1" dirty="0" smtClean="0"/>
              <a:t>Kasyanov </a:t>
            </a:r>
            <a:r>
              <a:rPr lang="en-US" sz="1100" b="1" dirty="0"/>
              <a:t>AM</a:t>
            </a:r>
            <a:r>
              <a:rPr lang="en-US" sz="1100" dirty="0"/>
              <a:t>, </a:t>
            </a:r>
            <a:r>
              <a:rPr lang="en-US" sz="1100" dirty="0" err="1"/>
              <a:t>Ezrokhi</a:t>
            </a:r>
            <a:r>
              <a:rPr lang="en-US" sz="1100" dirty="0"/>
              <a:t> VL.</a:t>
            </a:r>
            <a:endParaRPr lang="ru-RU" sz="1100" u="sng" dirty="0" smtClean="0">
              <a:hlinkClick r:id="rId7"/>
            </a:endParaRPr>
          </a:p>
          <a:p>
            <a:r>
              <a:rPr lang="en-US" sz="1100" u="sng" dirty="0">
                <a:hlinkClick r:id="rId7"/>
              </a:rPr>
              <a:t>Intracellular </a:t>
            </a:r>
            <a:r>
              <a:rPr lang="en-US" sz="1100" u="sng" dirty="0" err="1">
                <a:hlinkClick r:id="rId7"/>
              </a:rPr>
              <a:t>tetanization</a:t>
            </a:r>
            <a:r>
              <a:rPr lang="en-US" sz="1100" u="sng" dirty="0">
                <a:hlinkClick r:id="rId7"/>
              </a:rPr>
              <a:t> with hyperpolarizing currents potentiates synapses formed by mossy fibers on pyramidal cells in hippocampal field CA3 in rats.</a:t>
            </a:r>
            <a:endParaRPr lang="ru-RU" sz="1100" u="sng" dirty="0">
              <a:hlinkClick r:id="rId7"/>
            </a:endParaRPr>
          </a:p>
          <a:p>
            <a:r>
              <a:rPr lang="en-US" sz="1100" dirty="0" err="1"/>
              <a:t>Neurosci</a:t>
            </a:r>
            <a:r>
              <a:rPr lang="en-US" sz="1100" dirty="0"/>
              <a:t> </a:t>
            </a:r>
            <a:r>
              <a:rPr lang="en-US" sz="1100" dirty="0" err="1"/>
              <a:t>Behav</a:t>
            </a:r>
            <a:r>
              <a:rPr lang="en-US" sz="1100" dirty="0"/>
              <a:t> Physiol. 2010 Sep;40(7):813-9</a:t>
            </a:r>
            <a:endParaRPr lang="ru-RU" sz="1100" u="sng" dirty="0" smtClean="0">
              <a:hlinkClick r:id="rId7"/>
            </a:endParaRPr>
          </a:p>
          <a:p>
            <a:endParaRPr lang="ru-RU" sz="1100" dirty="0" smtClean="0"/>
          </a:p>
          <a:p>
            <a:r>
              <a:rPr lang="en-US" sz="1100" dirty="0" err="1" smtClean="0"/>
              <a:t>Safiulina</a:t>
            </a:r>
            <a:r>
              <a:rPr lang="en-US" sz="1100" dirty="0" smtClean="0"/>
              <a:t> </a:t>
            </a:r>
            <a:r>
              <a:rPr lang="en-US" sz="1100" dirty="0"/>
              <a:t>VF, </a:t>
            </a:r>
            <a:r>
              <a:rPr lang="en-US" sz="1100" b="1" dirty="0"/>
              <a:t>Kasyanov AM</a:t>
            </a:r>
            <a:r>
              <a:rPr lang="en-US" sz="1100" dirty="0"/>
              <a:t>, </a:t>
            </a:r>
            <a:r>
              <a:rPr lang="en-US" sz="1100" dirty="0" err="1"/>
              <a:t>Giniatullin</a:t>
            </a:r>
            <a:r>
              <a:rPr lang="en-US" sz="1100" dirty="0"/>
              <a:t> R, Cherubini E.</a:t>
            </a:r>
            <a:endParaRPr lang="ru-RU" sz="1100" u="sng" dirty="0" smtClean="0"/>
          </a:p>
          <a:p>
            <a:r>
              <a:rPr lang="en-US" sz="1100" u="sng" dirty="0">
                <a:hlinkClick r:id="rId8"/>
              </a:rPr>
              <a:t>Adenosine down-regulates giant depolarizing potentials in the developing rat hippocampus by exerting a negative control on </a:t>
            </a:r>
            <a:r>
              <a:rPr lang="en-US" sz="1100" u="sng" dirty="0" err="1">
                <a:hlinkClick r:id="rId8"/>
              </a:rPr>
              <a:t>glutamatergic</a:t>
            </a:r>
            <a:r>
              <a:rPr lang="en-US" sz="1100" u="sng" dirty="0">
                <a:hlinkClick r:id="rId8"/>
              </a:rPr>
              <a:t> inputs.</a:t>
            </a:r>
            <a:endParaRPr lang="ru-RU" sz="1100" u="sng" dirty="0"/>
          </a:p>
          <a:p>
            <a:r>
              <a:rPr lang="en-US" sz="1100" dirty="0"/>
              <a:t>J </a:t>
            </a:r>
            <a:r>
              <a:rPr lang="en-US" sz="1100" dirty="0" err="1"/>
              <a:t>Neurophysiol</a:t>
            </a:r>
            <a:r>
              <a:rPr lang="en-US" sz="1100" dirty="0"/>
              <a:t>. 2005 Oct;94(4):2797-804.</a:t>
            </a:r>
            <a:endParaRPr lang="ru-RU" sz="1100" u="sng" dirty="0"/>
          </a:p>
          <a:p>
            <a:endParaRPr lang="ru-RU" sz="1100" dirty="0"/>
          </a:p>
          <a:p>
            <a:r>
              <a:rPr lang="en-US" sz="1100" dirty="0"/>
              <a:t>Berretta N, </a:t>
            </a:r>
            <a:r>
              <a:rPr lang="en-US" sz="1100" dirty="0" err="1"/>
              <a:t>Rossokhin</a:t>
            </a:r>
            <a:r>
              <a:rPr lang="en-US" sz="1100" dirty="0"/>
              <a:t> AV, </a:t>
            </a:r>
            <a:r>
              <a:rPr lang="en-US" sz="1100" b="1" dirty="0"/>
              <a:t>Kasyanov AM</a:t>
            </a:r>
            <a:r>
              <a:rPr lang="en-US" sz="1100" dirty="0"/>
              <a:t>, </a:t>
            </a:r>
            <a:r>
              <a:rPr lang="en-US" sz="1100" dirty="0" err="1"/>
              <a:t>Sokolov</a:t>
            </a:r>
            <a:r>
              <a:rPr lang="en-US" sz="1100" dirty="0"/>
              <a:t> MV, Cherubini E, </a:t>
            </a:r>
            <a:r>
              <a:rPr lang="en-US" sz="1100" dirty="0" err="1"/>
              <a:t>Voronin</a:t>
            </a:r>
            <a:r>
              <a:rPr lang="en-US" sz="1100" dirty="0"/>
              <a:t> LL.</a:t>
            </a:r>
            <a:endParaRPr lang="ru-RU" sz="1100" u="sng" dirty="0" smtClean="0">
              <a:hlinkClick r:id="rId9"/>
            </a:endParaRPr>
          </a:p>
          <a:p>
            <a:r>
              <a:rPr lang="en-US" sz="1100" u="sng" dirty="0" smtClean="0">
                <a:hlinkClick r:id="rId9"/>
              </a:rPr>
              <a:t>Postsynaptic </a:t>
            </a:r>
            <a:r>
              <a:rPr lang="en-US" sz="1100" u="sng" dirty="0">
                <a:hlinkClick r:id="rId9"/>
              </a:rPr>
              <a:t>hyperpolarization increases the strength of AMPA-mediated synaptic transmission at large synapses between mossy fibers and CA3 pyramidal cells</a:t>
            </a:r>
            <a:r>
              <a:rPr lang="en-US" sz="1100" u="sng" dirty="0" smtClean="0">
                <a:hlinkClick r:id="rId9"/>
              </a:rPr>
              <a:t>.</a:t>
            </a:r>
            <a:r>
              <a:rPr lang="en-US" sz="1100" dirty="0" smtClean="0"/>
              <a:t> </a:t>
            </a:r>
            <a:endParaRPr lang="ru-RU" sz="1100" dirty="0" smtClean="0"/>
          </a:p>
          <a:p>
            <a:r>
              <a:rPr lang="en-US" sz="1100" dirty="0" smtClean="0"/>
              <a:t>Neuropharmacology</a:t>
            </a:r>
            <a:r>
              <a:rPr lang="en-US" sz="1100" dirty="0"/>
              <a:t>. 2000 Sep;39(12):2288-301. </a:t>
            </a:r>
          </a:p>
          <a:p>
            <a:endParaRPr lang="ru-RU" sz="1100" dirty="0" smtClean="0"/>
          </a:p>
          <a:p>
            <a:r>
              <a:rPr lang="en-US" sz="1100" b="1" dirty="0"/>
              <a:t>Kasyanov AM</a:t>
            </a:r>
            <a:r>
              <a:rPr lang="en-US" sz="1100" dirty="0"/>
              <a:t>, </a:t>
            </a:r>
            <a:r>
              <a:rPr lang="en-US" sz="1100" dirty="0" err="1"/>
              <a:t>Maximov</a:t>
            </a:r>
            <a:r>
              <a:rPr lang="en-US" sz="1100" dirty="0"/>
              <a:t> VV, </a:t>
            </a:r>
            <a:r>
              <a:rPr lang="en-US" sz="1100" dirty="0" err="1"/>
              <a:t>Byzov</a:t>
            </a:r>
            <a:r>
              <a:rPr lang="en-US" sz="1100" dirty="0"/>
              <a:t> AL, Berretta N, </a:t>
            </a:r>
            <a:r>
              <a:rPr lang="en-US" sz="1100" dirty="0" err="1"/>
              <a:t>Sokolov</a:t>
            </a:r>
            <a:r>
              <a:rPr lang="en-US" sz="1100" dirty="0"/>
              <a:t> MV, </a:t>
            </a:r>
            <a:r>
              <a:rPr lang="en-US" sz="1100" dirty="0" err="1"/>
              <a:t>Gasparini</a:t>
            </a:r>
            <a:r>
              <a:rPr lang="en-US" sz="1100" dirty="0"/>
              <a:t> S, Cherubini E, </a:t>
            </a:r>
            <a:r>
              <a:rPr lang="en-US" sz="1100" dirty="0" err="1"/>
              <a:t>Reymann</a:t>
            </a:r>
            <a:r>
              <a:rPr lang="en-US" sz="1100" dirty="0"/>
              <a:t> KG, </a:t>
            </a:r>
            <a:r>
              <a:rPr lang="en-US" sz="1100" dirty="0" err="1"/>
              <a:t>Voronin</a:t>
            </a:r>
            <a:r>
              <a:rPr lang="en-US" sz="1100" dirty="0"/>
              <a:t> LL.</a:t>
            </a:r>
            <a:endParaRPr lang="ru-RU" sz="1100" u="sng" dirty="0" smtClean="0">
              <a:hlinkClick r:id="rId10"/>
            </a:endParaRPr>
          </a:p>
          <a:p>
            <a:r>
              <a:rPr lang="en-US" sz="1100" u="sng" dirty="0" smtClean="0">
                <a:hlinkClick r:id="rId10"/>
              </a:rPr>
              <a:t>Differences </a:t>
            </a:r>
            <a:r>
              <a:rPr lang="en-US" sz="1100" u="sng" dirty="0">
                <a:hlinkClick r:id="rId10"/>
              </a:rPr>
              <a:t>in amplitude-voltage relations between minimal and composite mossy </a:t>
            </a:r>
            <a:r>
              <a:rPr lang="en-US" sz="1100" u="sng" dirty="0" err="1">
                <a:hlinkClick r:id="rId10"/>
              </a:rPr>
              <a:t>fibre</a:t>
            </a:r>
            <a:r>
              <a:rPr lang="en-US" sz="1100" u="sng" dirty="0">
                <a:hlinkClick r:id="rId10"/>
              </a:rPr>
              <a:t> responses of rat CA3 hippocampal neurons support the existence of </a:t>
            </a:r>
            <a:r>
              <a:rPr lang="en-US" sz="1100" u="sng" dirty="0" err="1">
                <a:hlinkClick r:id="rId10"/>
              </a:rPr>
              <a:t>intrasynaptic</a:t>
            </a:r>
            <a:r>
              <a:rPr lang="en-US" sz="1100" u="sng" dirty="0">
                <a:hlinkClick r:id="rId10"/>
              </a:rPr>
              <a:t> </a:t>
            </a:r>
            <a:r>
              <a:rPr lang="en-US" sz="1100" u="sng" dirty="0" err="1">
                <a:hlinkClick r:id="rId10"/>
              </a:rPr>
              <a:t>ephaptic</a:t>
            </a:r>
            <a:r>
              <a:rPr lang="en-US" sz="1100" u="sng" dirty="0">
                <a:hlinkClick r:id="rId10"/>
              </a:rPr>
              <a:t> feedback in large synapses</a:t>
            </a:r>
            <a:r>
              <a:rPr lang="en-US" sz="1100" u="sng" dirty="0" smtClean="0">
                <a:hlinkClick r:id="rId10"/>
              </a:rPr>
              <a:t>.</a:t>
            </a:r>
            <a:r>
              <a:rPr lang="en-US" sz="1100" b="1" dirty="0" smtClean="0"/>
              <a:t> </a:t>
            </a:r>
            <a:endParaRPr lang="ru-RU" sz="1100" b="1" dirty="0" smtClean="0"/>
          </a:p>
          <a:p>
            <a:r>
              <a:rPr lang="en-US" sz="1100" dirty="0" smtClean="0"/>
              <a:t>Neuroscience</a:t>
            </a:r>
            <a:r>
              <a:rPr lang="en-US" sz="1100" dirty="0"/>
              <a:t>. 2000;101(2):323-36. </a:t>
            </a:r>
          </a:p>
        </p:txBody>
      </p:sp>
    </p:spTree>
    <p:extLst>
      <p:ext uri="{BB962C8B-B14F-4D97-AF65-F5344CB8AC3E}">
        <p14:creationId xmlns:p14="http://schemas.microsoft.com/office/powerpoint/2010/main" val="270275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E353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294</Words>
  <Application>Microsoft Office PowerPoint</Application>
  <PresentationFormat>Экран (4:3)</PresentationFormat>
  <Paragraphs>108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43</cp:revision>
  <dcterms:created xsi:type="dcterms:W3CDTF">2024-11-19T13:46:49Z</dcterms:created>
  <dcterms:modified xsi:type="dcterms:W3CDTF">2024-12-01T08:07:07Z</dcterms:modified>
</cp:coreProperties>
</file>